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7" r:id="rId3"/>
    <p:sldId id="298" r:id="rId4"/>
    <p:sldId id="299" r:id="rId5"/>
    <p:sldId id="300" r:id="rId6"/>
    <p:sldId id="301" r:id="rId7"/>
    <p:sldId id="303" r:id="rId8"/>
    <p:sldId id="304" r:id="rId9"/>
  </p:sldIdLst>
  <p:sldSz cx="12192000" cy="6858000"/>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na Komadina" initials="MK" lastIdx="1" clrIdx="0">
    <p:extLst>
      <p:ext uri="{19B8F6BF-5375-455C-9EA6-DF929625EA0E}">
        <p15:presenceInfo xmlns:p15="http://schemas.microsoft.com/office/powerpoint/2012/main" userId="Marina Komadin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9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3974" autoAdjust="0"/>
  </p:normalViewPr>
  <p:slideViewPr>
    <p:cSldViewPr snapToGrid="0">
      <p:cViewPr varScale="1">
        <p:scale>
          <a:sx n="75" d="100"/>
          <a:sy n="75" d="100"/>
        </p:scale>
        <p:origin x="-110" y="12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hr-H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hr-HR"/>
          </a:p>
        </p:txBody>
      </p:sp>
      <p:sp>
        <p:nvSpPr>
          <p:cNvPr id="4" name="Date Placeholder 3"/>
          <p:cNvSpPr>
            <a:spLocks noGrp="1"/>
          </p:cNvSpPr>
          <p:nvPr>
            <p:ph type="dt" sz="half" idx="10"/>
          </p:nvPr>
        </p:nvSpPr>
        <p:spPr/>
        <p:txBody>
          <a:bodyPr/>
          <a:lstStyle/>
          <a:p>
            <a:fld id="{3C7148EA-6B88-4171-8B7A-E86F5126C524}" type="datetimeFigureOut">
              <a:rPr lang="hr-HR" smtClean="0"/>
              <a:t>25.4.2021.</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1921848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Date Placeholder 3"/>
          <p:cNvSpPr>
            <a:spLocks noGrp="1"/>
          </p:cNvSpPr>
          <p:nvPr>
            <p:ph type="dt" sz="half" idx="10"/>
          </p:nvPr>
        </p:nvSpPr>
        <p:spPr/>
        <p:txBody>
          <a:bodyPr/>
          <a:lstStyle/>
          <a:p>
            <a:fld id="{3C7148EA-6B88-4171-8B7A-E86F5126C524}" type="datetimeFigureOut">
              <a:rPr lang="hr-HR" smtClean="0"/>
              <a:t>25.4.2021.</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3111957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hr-H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Date Placeholder 3"/>
          <p:cNvSpPr>
            <a:spLocks noGrp="1"/>
          </p:cNvSpPr>
          <p:nvPr>
            <p:ph type="dt" sz="half" idx="10"/>
          </p:nvPr>
        </p:nvSpPr>
        <p:spPr/>
        <p:txBody>
          <a:bodyPr/>
          <a:lstStyle/>
          <a:p>
            <a:fld id="{3C7148EA-6B88-4171-8B7A-E86F5126C524}" type="datetimeFigureOut">
              <a:rPr lang="hr-HR" smtClean="0"/>
              <a:t>25.4.2021.</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8441547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Date Placeholder 3"/>
          <p:cNvSpPr>
            <a:spLocks noGrp="1"/>
          </p:cNvSpPr>
          <p:nvPr>
            <p:ph type="dt" sz="half" idx="10"/>
          </p:nvPr>
        </p:nvSpPr>
        <p:spPr/>
        <p:txBody>
          <a:bodyPr/>
          <a:lstStyle/>
          <a:p>
            <a:fld id="{3C7148EA-6B88-4171-8B7A-E86F5126C524}" type="datetimeFigureOut">
              <a:rPr lang="hr-HR" smtClean="0"/>
              <a:t>25.4.2021.</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1418404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hr-H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7148EA-6B88-4171-8B7A-E86F5126C524}" type="datetimeFigureOut">
              <a:rPr lang="hr-HR" smtClean="0"/>
              <a:t>25.4.2021.</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19420177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5" name="Date Placeholder 4"/>
          <p:cNvSpPr>
            <a:spLocks noGrp="1"/>
          </p:cNvSpPr>
          <p:nvPr>
            <p:ph type="dt" sz="half" idx="10"/>
          </p:nvPr>
        </p:nvSpPr>
        <p:spPr/>
        <p:txBody>
          <a:bodyPr/>
          <a:lstStyle/>
          <a:p>
            <a:fld id="{3C7148EA-6B88-4171-8B7A-E86F5126C524}" type="datetimeFigureOut">
              <a:rPr lang="hr-HR" smtClean="0"/>
              <a:t>25.4.2021.</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9166629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hr-H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7" name="Date Placeholder 6"/>
          <p:cNvSpPr>
            <a:spLocks noGrp="1"/>
          </p:cNvSpPr>
          <p:nvPr>
            <p:ph type="dt" sz="half" idx="10"/>
          </p:nvPr>
        </p:nvSpPr>
        <p:spPr/>
        <p:txBody>
          <a:bodyPr/>
          <a:lstStyle/>
          <a:p>
            <a:fld id="{3C7148EA-6B88-4171-8B7A-E86F5126C524}" type="datetimeFigureOut">
              <a:rPr lang="hr-HR" smtClean="0"/>
              <a:t>25.4.2021.</a:t>
            </a:fld>
            <a:endParaRPr lang="hr-HR"/>
          </a:p>
        </p:txBody>
      </p:sp>
      <p:sp>
        <p:nvSpPr>
          <p:cNvPr id="8" name="Footer Placeholder 7"/>
          <p:cNvSpPr>
            <a:spLocks noGrp="1"/>
          </p:cNvSpPr>
          <p:nvPr>
            <p:ph type="ftr" sz="quarter" idx="11"/>
          </p:nvPr>
        </p:nvSpPr>
        <p:spPr/>
        <p:txBody>
          <a:bodyPr/>
          <a:lstStyle/>
          <a:p>
            <a:endParaRPr lang="hr-HR"/>
          </a:p>
        </p:txBody>
      </p:sp>
      <p:sp>
        <p:nvSpPr>
          <p:cNvPr id="9" name="Slide Number Placeholder 8"/>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468969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Date Placeholder 2"/>
          <p:cNvSpPr>
            <a:spLocks noGrp="1"/>
          </p:cNvSpPr>
          <p:nvPr>
            <p:ph type="dt" sz="half" idx="10"/>
          </p:nvPr>
        </p:nvSpPr>
        <p:spPr/>
        <p:txBody>
          <a:bodyPr/>
          <a:lstStyle/>
          <a:p>
            <a:fld id="{3C7148EA-6B88-4171-8B7A-E86F5126C524}" type="datetimeFigureOut">
              <a:rPr lang="hr-HR" smtClean="0"/>
              <a:t>25.4.2021.</a:t>
            </a:fld>
            <a:endParaRPr lang="hr-HR"/>
          </a:p>
        </p:txBody>
      </p:sp>
      <p:sp>
        <p:nvSpPr>
          <p:cNvPr id="4" name="Footer Placeholder 3"/>
          <p:cNvSpPr>
            <a:spLocks noGrp="1"/>
          </p:cNvSpPr>
          <p:nvPr>
            <p:ph type="ftr" sz="quarter" idx="11"/>
          </p:nvPr>
        </p:nvSpPr>
        <p:spPr/>
        <p:txBody>
          <a:bodyPr/>
          <a:lstStyle/>
          <a:p>
            <a:endParaRPr lang="hr-HR"/>
          </a:p>
        </p:txBody>
      </p:sp>
      <p:sp>
        <p:nvSpPr>
          <p:cNvPr id="5" name="Slide Number Placeholder 4"/>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392351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7148EA-6B88-4171-8B7A-E86F5126C524}" type="datetimeFigureOut">
              <a:rPr lang="hr-HR" smtClean="0"/>
              <a:t>25.4.2021.</a:t>
            </a:fld>
            <a:endParaRPr lang="hr-HR"/>
          </a:p>
        </p:txBody>
      </p:sp>
      <p:sp>
        <p:nvSpPr>
          <p:cNvPr id="3" name="Footer Placeholder 2"/>
          <p:cNvSpPr>
            <a:spLocks noGrp="1"/>
          </p:cNvSpPr>
          <p:nvPr>
            <p:ph type="ftr" sz="quarter" idx="11"/>
          </p:nvPr>
        </p:nvSpPr>
        <p:spPr/>
        <p:txBody>
          <a:bodyPr/>
          <a:lstStyle/>
          <a:p>
            <a:endParaRPr lang="hr-HR"/>
          </a:p>
        </p:txBody>
      </p:sp>
      <p:sp>
        <p:nvSpPr>
          <p:cNvPr id="4" name="Slide Number Placeholder 3"/>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6986814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hr-H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7148EA-6B88-4171-8B7A-E86F5126C524}" type="datetimeFigureOut">
              <a:rPr lang="hr-HR" smtClean="0"/>
              <a:t>25.4.2021.</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29000649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hr-H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r-H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7148EA-6B88-4171-8B7A-E86F5126C524}" type="datetimeFigureOut">
              <a:rPr lang="hr-HR" smtClean="0"/>
              <a:t>25.4.2021.</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A649D521-2F18-4B43-9CB6-02E2DD06A6B5}" type="slidenum">
              <a:rPr lang="hr-HR" smtClean="0"/>
              <a:t>‹#›</a:t>
            </a:fld>
            <a:endParaRPr lang="hr-HR"/>
          </a:p>
        </p:txBody>
      </p:sp>
    </p:spTree>
    <p:extLst>
      <p:ext uri="{BB962C8B-B14F-4D97-AF65-F5344CB8AC3E}">
        <p14:creationId xmlns:p14="http://schemas.microsoft.com/office/powerpoint/2010/main" val="2280185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hr-H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148EA-6B88-4171-8B7A-E86F5126C524}" type="datetimeFigureOut">
              <a:rPr lang="hr-HR" smtClean="0"/>
              <a:t>25.4.2021.</a:t>
            </a:fld>
            <a:endParaRPr lang="hr-H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r-H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49D521-2F18-4B43-9CB6-02E2DD06A6B5}" type="slidenum">
              <a:rPr lang="hr-HR" smtClean="0"/>
              <a:t>‹#›</a:t>
            </a:fld>
            <a:endParaRPr lang="hr-HR"/>
          </a:p>
        </p:txBody>
      </p:sp>
    </p:spTree>
    <p:extLst>
      <p:ext uri="{BB962C8B-B14F-4D97-AF65-F5344CB8AC3E}">
        <p14:creationId xmlns:p14="http://schemas.microsoft.com/office/powerpoint/2010/main" val="13974677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ordwall.net/play/260/300/219"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000"/>
            <a:lum/>
          </a:blip>
          <a:srcRect/>
          <a:stretch>
            <a:fillRect t="-6000" b="-6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003864" y="1562033"/>
            <a:ext cx="8590670" cy="1201271"/>
          </a:xfrm>
        </p:spPr>
        <p:txBody>
          <a:bodyPr>
            <a:normAutofit/>
          </a:bodyPr>
          <a:lstStyle/>
          <a:p>
            <a:r>
              <a:rPr lang="hr-HR" sz="6600" b="1" dirty="0">
                <a:solidFill>
                  <a:srgbClr val="FF0000"/>
                </a:solidFill>
              </a:rPr>
              <a:t>CULTURE </a:t>
            </a:r>
            <a:r>
              <a:rPr lang="hr-HR" sz="6600" b="1">
                <a:solidFill>
                  <a:srgbClr val="FF0000"/>
                </a:solidFill>
              </a:rPr>
              <a:t>SPOT 3</a:t>
            </a:r>
            <a:endParaRPr lang="hr-HR" sz="6600" b="1" dirty="0">
              <a:solidFill>
                <a:srgbClr val="FF0000"/>
              </a:solidFill>
            </a:endParaRPr>
          </a:p>
        </p:txBody>
      </p:sp>
      <p:sp>
        <p:nvSpPr>
          <p:cNvPr id="3" name="Subtitle 2"/>
          <p:cNvSpPr>
            <a:spLocks noGrp="1"/>
          </p:cNvSpPr>
          <p:nvPr>
            <p:ph type="subTitle" idx="1"/>
          </p:nvPr>
        </p:nvSpPr>
        <p:spPr>
          <a:xfrm>
            <a:off x="4003864" y="3125241"/>
            <a:ext cx="9144000" cy="1655762"/>
          </a:xfrm>
        </p:spPr>
        <p:txBody>
          <a:bodyPr>
            <a:normAutofit/>
          </a:bodyPr>
          <a:lstStyle/>
          <a:p>
            <a:r>
              <a:rPr lang="hr-HR" sz="6600"/>
              <a:t>Schools in the UK</a:t>
            </a:r>
            <a:endParaRPr lang="hr-HR" sz="66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351384">
            <a:off x="833351" y="1589659"/>
            <a:ext cx="3363427" cy="4485971"/>
          </a:xfrm>
          <a:prstGeom prst="rect">
            <a:avLst/>
          </a:prstGeom>
        </p:spPr>
      </p:pic>
      <p:pic>
        <p:nvPicPr>
          <p:cNvPr id="5" name="Picture 4"/>
          <p:cNvPicPr>
            <a:picLocks noChangeAspect="1"/>
          </p:cNvPicPr>
          <p:nvPr/>
        </p:nvPicPr>
        <p:blipFill>
          <a:blip r:embed="rId4"/>
          <a:stretch>
            <a:fillRect/>
          </a:stretch>
        </p:blipFill>
        <p:spPr>
          <a:xfrm>
            <a:off x="6977445" y="5743575"/>
            <a:ext cx="5214555" cy="1114425"/>
          </a:xfrm>
          <a:prstGeom prst="rect">
            <a:avLst/>
          </a:prstGeom>
        </p:spPr>
      </p:pic>
    </p:spTree>
    <p:extLst>
      <p:ext uri="{BB962C8B-B14F-4D97-AF65-F5344CB8AC3E}">
        <p14:creationId xmlns:p14="http://schemas.microsoft.com/office/powerpoint/2010/main" val="21092413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9FA2E2FC-B366-42C0-9D26-FD6F00C6D966}"/>
              </a:ext>
            </a:extLst>
          </p:cNvPr>
          <p:cNvPicPr>
            <a:picLocks noChangeAspect="1"/>
          </p:cNvPicPr>
          <p:nvPr/>
        </p:nvPicPr>
        <p:blipFill>
          <a:blip r:embed="rId2"/>
          <a:stretch>
            <a:fillRect/>
          </a:stretch>
        </p:blipFill>
        <p:spPr>
          <a:xfrm>
            <a:off x="0" y="0"/>
            <a:ext cx="5087155" cy="6858000"/>
          </a:xfrm>
          <a:prstGeom prst="rect">
            <a:avLst/>
          </a:prstGeom>
        </p:spPr>
      </p:pic>
      <p:sp>
        <p:nvSpPr>
          <p:cNvPr id="6" name="TekstniOkvir 5">
            <a:extLst>
              <a:ext uri="{FF2B5EF4-FFF2-40B4-BE49-F238E27FC236}">
                <a16:creationId xmlns:a16="http://schemas.microsoft.com/office/drawing/2014/main" id="{3EA7598B-8BD0-475B-B14E-BC31B7151186}"/>
              </a:ext>
            </a:extLst>
          </p:cNvPr>
          <p:cNvSpPr txBox="1"/>
          <p:nvPr/>
        </p:nvSpPr>
        <p:spPr>
          <a:xfrm>
            <a:off x="5905500" y="676275"/>
            <a:ext cx="5391150" cy="461665"/>
          </a:xfrm>
          <a:prstGeom prst="rect">
            <a:avLst/>
          </a:prstGeom>
          <a:noFill/>
        </p:spPr>
        <p:txBody>
          <a:bodyPr wrap="square" rtlCol="0">
            <a:spAutoFit/>
          </a:bodyPr>
          <a:lstStyle/>
          <a:p>
            <a:r>
              <a:rPr lang="hr-HR" sz="2400"/>
              <a:t>Open your book at page 106.</a:t>
            </a:r>
          </a:p>
        </p:txBody>
      </p:sp>
      <p:sp>
        <p:nvSpPr>
          <p:cNvPr id="7" name="TekstniOkvir 6">
            <a:extLst>
              <a:ext uri="{FF2B5EF4-FFF2-40B4-BE49-F238E27FC236}">
                <a16:creationId xmlns:a16="http://schemas.microsoft.com/office/drawing/2014/main" id="{876168AD-E685-4FC6-9D52-87DFA8C34211}"/>
              </a:ext>
            </a:extLst>
          </p:cNvPr>
          <p:cNvSpPr txBox="1"/>
          <p:nvPr/>
        </p:nvSpPr>
        <p:spPr>
          <a:xfrm>
            <a:off x="5905500" y="1885950"/>
            <a:ext cx="5010150" cy="2677656"/>
          </a:xfrm>
          <a:prstGeom prst="rect">
            <a:avLst/>
          </a:prstGeom>
          <a:noFill/>
        </p:spPr>
        <p:txBody>
          <a:bodyPr wrap="square" rtlCol="0">
            <a:spAutoFit/>
          </a:bodyPr>
          <a:lstStyle/>
          <a:p>
            <a:r>
              <a:rPr lang="hr-HR" sz="2400"/>
              <a:t>Look at the photos and describe them. </a:t>
            </a:r>
          </a:p>
          <a:p>
            <a:r>
              <a:rPr lang="hr-HR" sz="2400" i="1"/>
              <a:t>Pogledaj fotografije i opiši ih.</a:t>
            </a:r>
          </a:p>
          <a:p>
            <a:endParaRPr lang="hr-HR" sz="2400"/>
          </a:p>
          <a:p>
            <a:r>
              <a:rPr lang="hr-HR" sz="2400"/>
              <a:t>Can you guess the answers to the questions above the photos?</a:t>
            </a:r>
          </a:p>
          <a:p>
            <a:r>
              <a:rPr lang="hr-HR" sz="2400" i="1"/>
              <a:t>Pokušaj pogoditi odgovore na pitanja iznad fotografija.</a:t>
            </a:r>
          </a:p>
        </p:txBody>
      </p:sp>
    </p:spTree>
    <p:extLst>
      <p:ext uri="{BB962C8B-B14F-4D97-AF65-F5344CB8AC3E}">
        <p14:creationId xmlns:p14="http://schemas.microsoft.com/office/powerpoint/2010/main" val="1253297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2617095D-F381-4A74-8F87-1510E56EAF12}"/>
              </a:ext>
            </a:extLst>
          </p:cNvPr>
          <p:cNvPicPr>
            <a:picLocks noChangeAspect="1"/>
          </p:cNvPicPr>
          <p:nvPr/>
        </p:nvPicPr>
        <p:blipFill>
          <a:blip r:embed="rId2"/>
          <a:stretch>
            <a:fillRect/>
          </a:stretch>
        </p:blipFill>
        <p:spPr>
          <a:xfrm>
            <a:off x="0" y="704849"/>
            <a:ext cx="8267250" cy="4953001"/>
          </a:xfrm>
          <a:prstGeom prst="rect">
            <a:avLst/>
          </a:prstGeom>
        </p:spPr>
      </p:pic>
      <p:sp>
        <p:nvSpPr>
          <p:cNvPr id="6" name="TekstniOkvir 5">
            <a:extLst>
              <a:ext uri="{FF2B5EF4-FFF2-40B4-BE49-F238E27FC236}">
                <a16:creationId xmlns:a16="http://schemas.microsoft.com/office/drawing/2014/main" id="{8C2BD7E3-ABA6-4C5C-B15D-5CC062B98AD3}"/>
              </a:ext>
            </a:extLst>
          </p:cNvPr>
          <p:cNvSpPr txBox="1"/>
          <p:nvPr/>
        </p:nvSpPr>
        <p:spPr>
          <a:xfrm>
            <a:off x="8696325" y="1708755"/>
            <a:ext cx="3171825" cy="1569660"/>
          </a:xfrm>
          <a:prstGeom prst="rect">
            <a:avLst/>
          </a:prstGeom>
          <a:noFill/>
        </p:spPr>
        <p:txBody>
          <a:bodyPr wrap="square" rtlCol="0">
            <a:spAutoFit/>
          </a:bodyPr>
          <a:lstStyle/>
          <a:p>
            <a:r>
              <a:rPr lang="hr-HR" sz="2400"/>
              <a:t>Read the text and check your answers.</a:t>
            </a:r>
          </a:p>
          <a:p>
            <a:r>
              <a:rPr lang="hr-HR" sz="2400" i="1"/>
              <a:t>Pročitaj tekst i provjeri svoje odgovore.</a:t>
            </a:r>
          </a:p>
        </p:txBody>
      </p:sp>
    </p:spTree>
    <p:extLst>
      <p:ext uri="{BB962C8B-B14F-4D97-AF65-F5344CB8AC3E}">
        <p14:creationId xmlns:p14="http://schemas.microsoft.com/office/powerpoint/2010/main" val="2852657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E2755961-8AEF-426B-8AB5-58313C6E5500}"/>
              </a:ext>
            </a:extLst>
          </p:cNvPr>
          <p:cNvPicPr>
            <a:picLocks noChangeAspect="1"/>
          </p:cNvPicPr>
          <p:nvPr/>
        </p:nvPicPr>
        <p:blipFill>
          <a:blip r:embed="rId2"/>
          <a:stretch>
            <a:fillRect/>
          </a:stretch>
        </p:blipFill>
        <p:spPr>
          <a:xfrm>
            <a:off x="247650" y="1490662"/>
            <a:ext cx="11696700" cy="5076825"/>
          </a:xfrm>
          <a:prstGeom prst="rect">
            <a:avLst/>
          </a:prstGeom>
        </p:spPr>
      </p:pic>
      <p:sp>
        <p:nvSpPr>
          <p:cNvPr id="6" name="TekstniOkvir 5">
            <a:extLst>
              <a:ext uri="{FF2B5EF4-FFF2-40B4-BE49-F238E27FC236}">
                <a16:creationId xmlns:a16="http://schemas.microsoft.com/office/drawing/2014/main" id="{754A7093-1EF3-4FD8-B0CD-BA3B6E82522F}"/>
              </a:ext>
            </a:extLst>
          </p:cNvPr>
          <p:cNvSpPr txBox="1"/>
          <p:nvPr/>
        </p:nvSpPr>
        <p:spPr>
          <a:xfrm>
            <a:off x="428625" y="434607"/>
            <a:ext cx="6657975" cy="830997"/>
          </a:xfrm>
          <a:prstGeom prst="rect">
            <a:avLst/>
          </a:prstGeom>
          <a:noFill/>
        </p:spPr>
        <p:txBody>
          <a:bodyPr wrap="square" rtlCol="0">
            <a:spAutoFit/>
          </a:bodyPr>
          <a:lstStyle/>
          <a:p>
            <a:r>
              <a:rPr lang="hr-HR" sz="2400"/>
              <a:t>Read the text again and fill in the table.</a:t>
            </a:r>
          </a:p>
          <a:p>
            <a:r>
              <a:rPr lang="hr-HR" sz="2400" i="1"/>
              <a:t>Ponovno pročitaj tekst i ispuni tablicu.</a:t>
            </a:r>
          </a:p>
        </p:txBody>
      </p:sp>
    </p:spTree>
    <p:extLst>
      <p:ext uri="{BB962C8B-B14F-4D97-AF65-F5344CB8AC3E}">
        <p14:creationId xmlns:p14="http://schemas.microsoft.com/office/powerpoint/2010/main" val="32681415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niOkvir 5">
            <a:extLst>
              <a:ext uri="{FF2B5EF4-FFF2-40B4-BE49-F238E27FC236}">
                <a16:creationId xmlns:a16="http://schemas.microsoft.com/office/drawing/2014/main" id="{754A7093-1EF3-4FD8-B0CD-BA3B6E82522F}"/>
              </a:ext>
            </a:extLst>
          </p:cNvPr>
          <p:cNvSpPr txBox="1"/>
          <p:nvPr/>
        </p:nvSpPr>
        <p:spPr>
          <a:xfrm>
            <a:off x="428625" y="434607"/>
            <a:ext cx="6657975" cy="830997"/>
          </a:xfrm>
          <a:prstGeom prst="rect">
            <a:avLst/>
          </a:prstGeom>
          <a:noFill/>
        </p:spPr>
        <p:txBody>
          <a:bodyPr wrap="square" rtlCol="0">
            <a:spAutoFit/>
          </a:bodyPr>
          <a:lstStyle/>
          <a:p>
            <a:r>
              <a:rPr lang="hr-HR" sz="2400"/>
              <a:t>Read the text again and fill in the table.</a:t>
            </a:r>
          </a:p>
          <a:p>
            <a:r>
              <a:rPr lang="hr-HR" sz="2400" i="1"/>
              <a:t>Ponovno pročitaj tekst i ispuni tablicu.</a:t>
            </a:r>
          </a:p>
        </p:txBody>
      </p:sp>
      <p:pic>
        <p:nvPicPr>
          <p:cNvPr id="3" name="Slika 2">
            <a:extLst>
              <a:ext uri="{FF2B5EF4-FFF2-40B4-BE49-F238E27FC236}">
                <a16:creationId xmlns:a16="http://schemas.microsoft.com/office/drawing/2014/main" id="{E31C099B-5D3F-4DFD-9F9F-0C498E6BBC81}"/>
              </a:ext>
            </a:extLst>
          </p:cNvPr>
          <p:cNvPicPr>
            <a:picLocks noChangeAspect="1"/>
          </p:cNvPicPr>
          <p:nvPr/>
        </p:nvPicPr>
        <p:blipFill>
          <a:blip r:embed="rId2"/>
          <a:stretch>
            <a:fillRect/>
          </a:stretch>
        </p:blipFill>
        <p:spPr>
          <a:xfrm>
            <a:off x="280526" y="1274658"/>
            <a:ext cx="11630947" cy="1705643"/>
          </a:xfrm>
          <a:prstGeom prst="rect">
            <a:avLst/>
          </a:prstGeom>
        </p:spPr>
      </p:pic>
      <p:sp>
        <p:nvSpPr>
          <p:cNvPr id="11" name="TekstniOkvir 10">
            <a:extLst>
              <a:ext uri="{FF2B5EF4-FFF2-40B4-BE49-F238E27FC236}">
                <a16:creationId xmlns:a16="http://schemas.microsoft.com/office/drawing/2014/main" id="{5D446B46-4242-4DFB-9974-7FC818613E25}"/>
              </a:ext>
            </a:extLst>
          </p:cNvPr>
          <p:cNvSpPr txBox="1"/>
          <p:nvPr/>
        </p:nvSpPr>
        <p:spPr>
          <a:xfrm>
            <a:off x="8696325" y="2000361"/>
            <a:ext cx="2457450" cy="461665"/>
          </a:xfrm>
          <a:prstGeom prst="rect">
            <a:avLst/>
          </a:prstGeom>
          <a:noFill/>
        </p:spPr>
        <p:txBody>
          <a:bodyPr wrap="square" rtlCol="0">
            <a:spAutoFit/>
          </a:bodyPr>
          <a:lstStyle/>
          <a:p>
            <a:r>
              <a:rPr lang="hr-HR" sz="2400">
                <a:solidFill>
                  <a:srgbClr val="FF0000"/>
                </a:solidFill>
              </a:rPr>
              <a:t>age 6/7 – 13/14</a:t>
            </a:r>
          </a:p>
        </p:txBody>
      </p:sp>
      <p:sp>
        <p:nvSpPr>
          <p:cNvPr id="14" name="TekstniOkvir 13">
            <a:extLst>
              <a:ext uri="{FF2B5EF4-FFF2-40B4-BE49-F238E27FC236}">
                <a16:creationId xmlns:a16="http://schemas.microsoft.com/office/drawing/2014/main" id="{D42F1ECF-C418-405C-A39D-D82A328754E0}"/>
              </a:ext>
            </a:extLst>
          </p:cNvPr>
          <p:cNvSpPr txBox="1"/>
          <p:nvPr/>
        </p:nvSpPr>
        <p:spPr>
          <a:xfrm>
            <a:off x="7632597" y="2505675"/>
            <a:ext cx="4368903" cy="1200329"/>
          </a:xfrm>
          <a:prstGeom prst="rect">
            <a:avLst/>
          </a:prstGeom>
          <a:noFill/>
        </p:spPr>
        <p:txBody>
          <a:bodyPr wrap="square" rtlCol="0">
            <a:spAutoFit/>
          </a:bodyPr>
          <a:lstStyle/>
          <a:p>
            <a:r>
              <a:rPr lang="hr-HR">
                <a:solidFill>
                  <a:srgbClr val="FF0000"/>
                </a:solidFill>
              </a:rPr>
              <a:t>Usually there are 2 shifts; in the morning lessons start at 8 and in the afternoon at 2; the longest break is 15 minutes long and there is a 5-minute break after every lesson.</a:t>
            </a:r>
          </a:p>
        </p:txBody>
      </p:sp>
      <p:sp>
        <p:nvSpPr>
          <p:cNvPr id="15" name="TekstniOkvir 14">
            <a:extLst>
              <a:ext uri="{FF2B5EF4-FFF2-40B4-BE49-F238E27FC236}">
                <a16:creationId xmlns:a16="http://schemas.microsoft.com/office/drawing/2014/main" id="{A837EE87-1F8F-4826-ADD2-92E7FD8F5B83}"/>
              </a:ext>
            </a:extLst>
          </p:cNvPr>
          <p:cNvSpPr txBox="1"/>
          <p:nvPr/>
        </p:nvSpPr>
        <p:spPr>
          <a:xfrm>
            <a:off x="3719512" y="2505675"/>
            <a:ext cx="3829049" cy="830997"/>
          </a:xfrm>
          <a:prstGeom prst="rect">
            <a:avLst/>
          </a:prstGeom>
          <a:noFill/>
        </p:spPr>
        <p:txBody>
          <a:bodyPr wrap="square" rtlCol="0">
            <a:spAutoFit/>
          </a:bodyPr>
          <a:lstStyle/>
          <a:p>
            <a:r>
              <a:rPr lang="hr-HR" sz="2400">
                <a:solidFill>
                  <a:srgbClr val="FF0000"/>
                </a:solidFill>
              </a:rPr>
              <a:t>lessons start at 9; a lunch break lasts for an hour</a:t>
            </a:r>
          </a:p>
        </p:txBody>
      </p:sp>
      <p:pic>
        <p:nvPicPr>
          <p:cNvPr id="9" name="Slika 8">
            <a:extLst>
              <a:ext uri="{FF2B5EF4-FFF2-40B4-BE49-F238E27FC236}">
                <a16:creationId xmlns:a16="http://schemas.microsoft.com/office/drawing/2014/main" id="{44380E85-FAD2-4DF9-ABA7-08B70D8CEC2B}"/>
              </a:ext>
            </a:extLst>
          </p:cNvPr>
          <p:cNvPicPr>
            <a:picLocks noChangeAspect="1"/>
          </p:cNvPicPr>
          <p:nvPr/>
        </p:nvPicPr>
        <p:blipFill>
          <a:blip r:embed="rId3"/>
          <a:stretch>
            <a:fillRect/>
          </a:stretch>
        </p:blipFill>
        <p:spPr>
          <a:xfrm>
            <a:off x="190500" y="3360784"/>
            <a:ext cx="11855428" cy="1200329"/>
          </a:xfrm>
          <a:prstGeom prst="rect">
            <a:avLst/>
          </a:prstGeom>
        </p:spPr>
      </p:pic>
      <p:sp>
        <p:nvSpPr>
          <p:cNvPr id="17" name="TekstniOkvir 16">
            <a:extLst>
              <a:ext uri="{FF2B5EF4-FFF2-40B4-BE49-F238E27FC236}">
                <a16:creationId xmlns:a16="http://schemas.microsoft.com/office/drawing/2014/main" id="{40D307C7-6E47-4CFF-8FED-901E398A6F63}"/>
              </a:ext>
            </a:extLst>
          </p:cNvPr>
          <p:cNvSpPr txBox="1"/>
          <p:nvPr/>
        </p:nvSpPr>
        <p:spPr>
          <a:xfrm>
            <a:off x="3596609" y="3521822"/>
            <a:ext cx="3829049" cy="461665"/>
          </a:xfrm>
          <a:prstGeom prst="rect">
            <a:avLst/>
          </a:prstGeom>
          <a:noFill/>
        </p:spPr>
        <p:txBody>
          <a:bodyPr wrap="square" rtlCol="0">
            <a:spAutoFit/>
          </a:bodyPr>
          <a:lstStyle/>
          <a:p>
            <a:r>
              <a:rPr lang="hr-HR" sz="2400">
                <a:solidFill>
                  <a:srgbClr val="FF0000"/>
                </a:solidFill>
              </a:rPr>
              <a:t>different after school clubs</a:t>
            </a:r>
          </a:p>
        </p:txBody>
      </p:sp>
      <p:sp>
        <p:nvSpPr>
          <p:cNvPr id="18" name="TekstniOkvir 17">
            <a:extLst>
              <a:ext uri="{FF2B5EF4-FFF2-40B4-BE49-F238E27FC236}">
                <a16:creationId xmlns:a16="http://schemas.microsoft.com/office/drawing/2014/main" id="{6C6A8218-0329-4C57-B13D-F572F79C209D}"/>
              </a:ext>
            </a:extLst>
          </p:cNvPr>
          <p:cNvSpPr txBox="1"/>
          <p:nvPr/>
        </p:nvSpPr>
        <p:spPr>
          <a:xfrm>
            <a:off x="7902523" y="3518820"/>
            <a:ext cx="3829049" cy="461665"/>
          </a:xfrm>
          <a:prstGeom prst="rect">
            <a:avLst/>
          </a:prstGeom>
          <a:noFill/>
        </p:spPr>
        <p:txBody>
          <a:bodyPr wrap="square" rtlCol="0">
            <a:spAutoFit/>
          </a:bodyPr>
          <a:lstStyle/>
          <a:p>
            <a:r>
              <a:rPr lang="hr-HR" sz="2400">
                <a:solidFill>
                  <a:srgbClr val="FF0000"/>
                </a:solidFill>
              </a:rPr>
              <a:t>different after school clubs</a:t>
            </a:r>
          </a:p>
        </p:txBody>
      </p:sp>
      <p:sp>
        <p:nvSpPr>
          <p:cNvPr id="19" name="TekstniOkvir 18">
            <a:extLst>
              <a:ext uri="{FF2B5EF4-FFF2-40B4-BE49-F238E27FC236}">
                <a16:creationId xmlns:a16="http://schemas.microsoft.com/office/drawing/2014/main" id="{7EA5B403-29C4-482D-A113-6FB8136F80FB}"/>
              </a:ext>
            </a:extLst>
          </p:cNvPr>
          <p:cNvSpPr txBox="1"/>
          <p:nvPr/>
        </p:nvSpPr>
        <p:spPr>
          <a:xfrm>
            <a:off x="3596609" y="4070206"/>
            <a:ext cx="3829049" cy="461665"/>
          </a:xfrm>
          <a:prstGeom prst="rect">
            <a:avLst/>
          </a:prstGeom>
          <a:noFill/>
        </p:spPr>
        <p:txBody>
          <a:bodyPr wrap="square" rtlCol="0">
            <a:spAutoFit/>
          </a:bodyPr>
          <a:lstStyle/>
          <a:p>
            <a:r>
              <a:rPr lang="hr-HR" sz="2400">
                <a:solidFill>
                  <a:srgbClr val="FF0000"/>
                </a:solidFill>
              </a:rPr>
              <a:t>pupils wear uniforms	</a:t>
            </a:r>
          </a:p>
        </p:txBody>
      </p:sp>
      <p:sp>
        <p:nvSpPr>
          <p:cNvPr id="20" name="TekstniOkvir 19">
            <a:extLst>
              <a:ext uri="{FF2B5EF4-FFF2-40B4-BE49-F238E27FC236}">
                <a16:creationId xmlns:a16="http://schemas.microsoft.com/office/drawing/2014/main" id="{0A1BE87A-1B2C-4DD9-8ABC-F4D1F0DCE370}"/>
              </a:ext>
            </a:extLst>
          </p:cNvPr>
          <p:cNvSpPr txBox="1"/>
          <p:nvPr/>
        </p:nvSpPr>
        <p:spPr>
          <a:xfrm>
            <a:off x="8010525" y="4063485"/>
            <a:ext cx="3829049" cy="830997"/>
          </a:xfrm>
          <a:prstGeom prst="rect">
            <a:avLst/>
          </a:prstGeom>
          <a:noFill/>
        </p:spPr>
        <p:txBody>
          <a:bodyPr wrap="square" rtlCol="0">
            <a:spAutoFit/>
          </a:bodyPr>
          <a:lstStyle/>
          <a:p>
            <a:r>
              <a:rPr lang="hr-HR" sz="2400">
                <a:solidFill>
                  <a:srgbClr val="FF0000"/>
                </a:solidFill>
              </a:rPr>
              <a:t>pupils don’t wear uniforms	</a:t>
            </a:r>
          </a:p>
        </p:txBody>
      </p:sp>
      <p:pic>
        <p:nvPicPr>
          <p:cNvPr id="22" name="Slika 21">
            <a:extLst>
              <a:ext uri="{FF2B5EF4-FFF2-40B4-BE49-F238E27FC236}">
                <a16:creationId xmlns:a16="http://schemas.microsoft.com/office/drawing/2014/main" id="{E0E957C1-3B16-4A81-AB4D-0A757A34AE9C}"/>
              </a:ext>
            </a:extLst>
          </p:cNvPr>
          <p:cNvPicPr>
            <a:picLocks noChangeAspect="1"/>
          </p:cNvPicPr>
          <p:nvPr/>
        </p:nvPicPr>
        <p:blipFill>
          <a:blip r:embed="rId4"/>
          <a:stretch>
            <a:fillRect/>
          </a:stretch>
        </p:blipFill>
        <p:spPr>
          <a:xfrm>
            <a:off x="222661" y="4585225"/>
            <a:ext cx="11746675" cy="1260746"/>
          </a:xfrm>
          <a:prstGeom prst="rect">
            <a:avLst/>
          </a:prstGeom>
        </p:spPr>
      </p:pic>
      <p:sp>
        <p:nvSpPr>
          <p:cNvPr id="24" name="TekstniOkvir 23">
            <a:extLst>
              <a:ext uri="{FF2B5EF4-FFF2-40B4-BE49-F238E27FC236}">
                <a16:creationId xmlns:a16="http://schemas.microsoft.com/office/drawing/2014/main" id="{D529C4D0-ECF7-493C-952F-C0C557D7420E}"/>
              </a:ext>
            </a:extLst>
          </p:cNvPr>
          <p:cNvSpPr txBox="1"/>
          <p:nvPr/>
        </p:nvSpPr>
        <p:spPr>
          <a:xfrm>
            <a:off x="3435268" y="4661600"/>
            <a:ext cx="4368903" cy="1107996"/>
          </a:xfrm>
          <a:prstGeom prst="rect">
            <a:avLst/>
          </a:prstGeom>
          <a:noFill/>
        </p:spPr>
        <p:txBody>
          <a:bodyPr wrap="square" rtlCol="0">
            <a:spAutoFit/>
          </a:bodyPr>
          <a:lstStyle/>
          <a:p>
            <a:r>
              <a:rPr lang="hr-HR" sz="2200">
                <a:solidFill>
                  <a:srgbClr val="FF0000"/>
                </a:solidFill>
              </a:rPr>
              <a:t>schools have three terms; there are three main holidays; school starts in September and finishes in July.</a:t>
            </a:r>
          </a:p>
        </p:txBody>
      </p:sp>
      <p:sp>
        <p:nvSpPr>
          <p:cNvPr id="25" name="TekstniOkvir 24">
            <a:extLst>
              <a:ext uri="{FF2B5EF4-FFF2-40B4-BE49-F238E27FC236}">
                <a16:creationId xmlns:a16="http://schemas.microsoft.com/office/drawing/2014/main" id="{6731CBEC-1E37-4C04-BAF9-338EC90A0C39}"/>
              </a:ext>
            </a:extLst>
          </p:cNvPr>
          <p:cNvSpPr txBox="1"/>
          <p:nvPr/>
        </p:nvSpPr>
        <p:spPr>
          <a:xfrm>
            <a:off x="7703610" y="4697965"/>
            <a:ext cx="4368903" cy="1107996"/>
          </a:xfrm>
          <a:prstGeom prst="rect">
            <a:avLst/>
          </a:prstGeom>
          <a:noFill/>
        </p:spPr>
        <p:txBody>
          <a:bodyPr wrap="square" rtlCol="0">
            <a:spAutoFit/>
          </a:bodyPr>
          <a:lstStyle/>
          <a:p>
            <a:r>
              <a:rPr lang="hr-HR" sz="2200">
                <a:solidFill>
                  <a:srgbClr val="FF0000"/>
                </a:solidFill>
              </a:rPr>
              <a:t>schools have two terms; there are three main holidays; school starts in September and finishes in June.</a:t>
            </a:r>
          </a:p>
        </p:txBody>
      </p:sp>
      <p:pic>
        <p:nvPicPr>
          <p:cNvPr id="27" name="Slika 26">
            <a:extLst>
              <a:ext uri="{FF2B5EF4-FFF2-40B4-BE49-F238E27FC236}">
                <a16:creationId xmlns:a16="http://schemas.microsoft.com/office/drawing/2014/main" id="{8527D7D8-602B-42F8-9A31-AADE00B89448}"/>
              </a:ext>
            </a:extLst>
          </p:cNvPr>
          <p:cNvPicPr>
            <a:picLocks noChangeAspect="1"/>
          </p:cNvPicPr>
          <p:nvPr/>
        </p:nvPicPr>
        <p:blipFill>
          <a:blip r:embed="rId5"/>
          <a:stretch>
            <a:fillRect/>
          </a:stretch>
        </p:blipFill>
        <p:spPr>
          <a:xfrm>
            <a:off x="238454" y="5842326"/>
            <a:ext cx="11834059" cy="668245"/>
          </a:xfrm>
          <a:prstGeom prst="rect">
            <a:avLst/>
          </a:prstGeom>
        </p:spPr>
      </p:pic>
      <p:sp>
        <p:nvSpPr>
          <p:cNvPr id="29" name="TekstniOkvir 28">
            <a:extLst>
              <a:ext uri="{FF2B5EF4-FFF2-40B4-BE49-F238E27FC236}">
                <a16:creationId xmlns:a16="http://schemas.microsoft.com/office/drawing/2014/main" id="{3D260D0F-24C7-4FB7-8B39-9F4E9798A6EF}"/>
              </a:ext>
            </a:extLst>
          </p:cNvPr>
          <p:cNvSpPr txBox="1"/>
          <p:nvPr/>
        </p:nvSpPr>
        <p:spPr>
          <a:xfrm>
            <a:off x="3435268" y="5885701"/>
            <a:ext cx="3829049" cy="830997"/>
          </a:xfrm>
          <a:prstGeom prst="rect">
            <a:avLst/>
          </a:prstGeom>
          <a:noFill/>
        </p:spPr>
        <p:txBody>
          <a:bodyPr wrap="square" rtlCol="0">
            <a:spAutoFit/>
          </a:bodyPr>
          <a:lstStyle/>
          <a:p>
            <a:r>
              <a:rPr lang="hr-HR" sz="2400">
                <a:solidFill>
                  <a:srgbClr val="FF0000"/>
                </a:solidFill>
              </a:rPr>
              <a:t>some children go to boarding schools</a:t>
            </a:r>
          </a:p>
        </p:txBody>
      </p:sp>
      <p:sp>
        <p:nvSpPr>
          <p:cNvPr id="30" name="TekstniOkvir 29">
            <a:extLst>
              <a:ext uri="{FF2B5EF4-FFF2-40B4-BE49-F238E27FC236}">
                <a16:creationId xmlns:a16="http://schemas.microsoft.com/office/drawing/2014/main" id="{034A46B4-C199-43EE-A933-21D76BD74FED}"/>
              </a:ext>
            </a:extLst>
          </p:cNvPr>
          <p:cNvSpPr txBox="1"/>
          <p:nvPr/>
        </p:nvSpPr>
        <p:spPr>
          <a:xfrm>
            <a:off x="7804171" y="5870083"/>
            <a:ext cx="3829049" cy="830997"/>
          </a:xfrm>
          <a:prstGeom prst="rect">
            <a:avLst/>
          </a:prstGeom>
          <a:noFill/>
        </p:spPr>
        <p:txBody>
          <a:bodyPr wrap="square" rtlCol="0">
            <a:spAutoFit/>
          </a:bodyPr>
          <a:lstStyle/>
          <a:p>
            <a:r>
              <a:rPr lang="hr-HR" sz="2400">
                <a:solidFill>
                  <a:srgbClr val="FF0000"/>
                </a:solidFill>
              </a:rPr>
              <a:t>there are no boarding schools</a:t>
            </a:r>
          </a:p>
        </p:txBody>
      </p:sp>
    </p:spTree>
    <p:extLst>
      <p:ext uri="{BB962C8B-B14F-4D97-AF65-F5344CB8AC3E}">
        <p14:creationId xmlns:p14="http://schemas.microsoft.com/office/powerpoint/2010/main" val="1507817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4" grpId="0"/>
      <p:bldP spid="15" grpId="0"/>
      <p:bldP spid="17" grpId="0"/>
      <p:bldP spid="18" grpId="0"/>
      <p:bldP spid="19" grpId="0"/>
      <p:bldP spid="20" grpId="0"/>
      <p:bldP spid="24" grpId="0"/>
      <p:bldP spid="25"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09F350CD-5650-4E6E-BEF9-CCD84E525B17}"/>
              </a:ext>
            </a:extLst>
          </p:cNvPr>
          <p:cNvPicPr>
            <a:picLocks noChangeAspect="1"/>
          </p:cNvPicPr>
          <p:nvPr/>
        </p:nvPicPr>
        <p:blipFill>
          <a:blip r:embed="rId2"/>
          <a:stretch>
            <a:fillRect/>
          </a:stretch>
        </p:blipFill>
        <p:spPr>
          <a:xfrm>
            <a:off x="647700" y="3257550"/>
            <a:ext cx="10439400" cy="2152650"/>
          </a:xfrm>
          <a:prstGeom prst="rect">
            <a:avLst/>
          </a:prstGeom>
        </p:spPr>
      </p:pic>
      <p:sp>
        <p:nvSpPr>
          <p:cNvPr id="6" name="TekstniOkvir 5">
            <a:extLst>
              <a:ext uri="{FF2B5EF4-FFF2-40B4-BE49-F238E27FC236}">
                <a16:creationId xmlns:a16="http://schemas.microsoft.com/office/drawing/2014/main" id="{6E2B9957-F617-4793-95B6-2F8BB3EBE9D2}"/>
              </a:ext>
            </a:extLst>
          </p:cNvPr>
          <p:cNvSpPr txBox="1"/>
          <p:nvPr/>
        </p:nvSpPr>
        <p:spPr>
          <a:xfrm>
            <a:off x="338137" y="444401"/>
            <a:ext cx="11258550" cy="2308324"/>
          </a:xfrm>
          <a:prstGeom prst="rect">
            <a:avLst/>
          </a:prstGeom>
          <a:noFill/>
        </p:spPr>
        <p:txBody>
          <a:bodyPr wrap="square" rtlCol="0">
            <a:spAutoFit/>
          </a:bodyPr>
          <a:lstStyle/>
          <a:p>
            <a:pPr algn="ctr"/>
            <a:r>
              <a:rPr lang="hr-HR" sz="2400"/>
              <a:t>In pairs or small groups, compare schools in the UK and Croatia by answering the questions. Each member of the group makes notes about your ideas, but one of you reports your ideas to the rest of the class.</a:t>
            </a:r>
          </a:p>
          <a:p>
            <a:pPr algn="ctr"/>
            <a:r>
              <a:rPr lang="hr-HR" sz="2400" i="1"/>
              <a:t>U parovima ili u manjim grupama, usporedite škole u Ujedinjenom Kraljevstvu i Hrvatskoj odgovarajući na pitanja. Svi članovi grupe vode bilješke o idejama i zaključcima grupe, a jedan od vas prezentira vaše ideje ostatku razreda.</a:t>
            </a:r>
          </a:p>
        </p:txBody>
      </p:sp>
      <p:sp>
        <p:nvSpPr>
          <p:cNvPr id="8" name="Pravokutnik 7">
            <a:extLst>
              <a:ext uri="{FF2B5EF4-FFF2-40B4-BE49-F238E27FC236}">
                <a16:creationId xmlns:a16="http://schemas.microsoft.com/office/drawing/2014/main" id="{910338E3-678D-4AC7-BC26-089E1131BE37}"/>
              </a:ext>
            </a:extLst>
          </p:cNvPr>
          <p:cNvSpPr/>
          <p:nvPr/>
        </p:nvSpPr>
        <p:spPr>
          <a:xfrm>
            <a:off x="390525" y="342900"/>
            <a:ext cx="11153775" cy="2409825"/>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524608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9FA2E2FC-B366-42C0-9D26-FD6F00C6D966}"/>
              </a:ext>
            </a:extLst>
          </p:cNvPr>
          <p:cNvPicPr>
            <a:picLocks noChangeAspect="1"/>
          </p:cNvPicPr>
          <p:nvPr/>
        </p:nvPicPr>
        <p:blipFill>
          <a:blip r:embed="rId2"/>
          <a:stretch>
            <a:fillRect/>
          </a:stretch>
        </p:blipFill>
        <p:spPr>
          <a:xfrm>
            <a:off x="0" y="0"/>
            <a:ext cx="5087155" cy="6858000"/>
          </a:xfrm>
          <a:prstGeom prst="rect">
            <a:avLst/>
          </a:prstGeom>
        </p:spPr>
      </p:pic>
      <p:sp>
        <p:nvSpPr>
          <p:cNvPr id="6" name="TekstniOkvir 5">
            <a:extLst>
              <a:ext uri="{FF2B5EF4-FFF2-40B4-BE49-F238E27FC236}">
                <a16:creationId xmlns:a16="http://schemas.microsoft.com/office/drawing/2014/main" id="{3EA7598B-8BD0-475B-B14E-BC31B7151186}"/>
              </a:ext>
            </a:extLst>
          </p:cNvPr>
          <p:cNvSpPr txBox="1"/>
          <p:nvPr/>
        </p:nvSpPr>
        <p:spPr>
          <a:xfrm>
            <a:off x="5905500" y="676275"/>
            <a:ext cx="5391150" cy="461665"/>
          </a:xfrm>
          <a:prstGeom prst="rect">
            <a:avLst/>
          </a:prstGeom>
          <a:noFill/>
        </p:spPr>
        <p:txBody>
          <a:bodyPr wrap="square" rtlCol="0">
            <a:spAutoFit/>
          </a:bodyPr>
          <a:lstStyle/>
          <a:p>
            <a:r>
              <a:rPr lang="hr-HR" sz="2400"/>
              <a:t>Go back to page 106 in your book.</a:t>
            </a:r>
          </a:p>
        </p:txBody>
      </p:sp>
      <p:pic>
        <p:nvPicPr>
          <p:cNvPr id="3" name="Slika 2">
            <a:extLst>
              <a:ext uri="{FF2B5EF4-FFF2-40B4-BE49-F238E27FC236}">
                <a16:creationId xmlns:a16="http://schemas.microsoft.com/office/drawing/2014/main" id="{BE729166-156A-4C91-BD97-EC955BEA7F6D}"/>
              </a:ext>
            </a:extLst>
          </p:cNvPr>
          <p:cNvPicPr>
            <a:picLocks noChangeAspect="1"/>
          </p:cNvPicPr>
          <p:nvPr/>
        </p:nvPicPr>
        <p:blipFill>
          <a:blip r:embed="rId3"/>
          <a:stretch>
            <a:fillRect/>
          </a:stretch>
        </p:blipFill>
        <p:spPr>
          <a:xfrm>
            <a:off x="4933950" y="2554932"/>
            <a:ext cx="7124700" cy="1485900"/>
          </a:xfrm>
          <a:prstGeom prst="rect">
            <a:avLst/>
          </a:prstGeom>
        </p:spPr>
      </p:pic>
      <p:sp>
        <p:nvSpPr>
          <p:cNvPr id="4" name="TekstniOkvir 3">
            <a:extLst>
              <a:ext uri="{FF2B5EF4-FFF2-40B4-BE49-F238E27FC236}">
                <a16:creationId xmlns:a16="http://schemas.microsoft.com/office/drawing/2014/main" id="{FB646600-2516-4F00-A87F-C7AD2B001BAE}"/>
              </a:ext>
            </a:extLst>
          </p:cNvPr>
          <p:cNvSpPr txBox="1"/>
          <p:nvPr/>
        </p:nvSpPr>
        <p:spPr>
          <a:xfrm>
            <a:off x="5724525" y="2064692"/>
            <a:ext cx="6696075" cy="461665"/>
          </a:xfrm>
          <a:prstGeom prst="rect">
            <a:avLst/>
          </a:prstGeom>
          <a:noFill/>
        </p:spPr>
        <p:txBody>
          <a:bodyPr wrap="square" rtlCol="0">
            <a:spAutoFit/>
          </a:bodyPr>
          <a:lstStyle/>
          <a:p>
            <a:r>
              <a:rPr lang="hr-HR" sz="2400" i="1"/>
              <a:t>Osmisli naslov za fotografije iz zadatka 1a.</a:t>
            </a:r>
          </a:p>
        </p:txBody>
      </p:sp>
    </p:spTree>
    <p:extLst>
      <p:ext uri="{BB962C8B-B14F-4D97-AF65-F5344CB8AC3E}">
        <p14:creationId xmlns:p14="http://schemas.microsoft.com/office/powerpoint/2010/main" val="691990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09F350CD-5650-4E6E-BEF9-CCD84E525B17}"/>
              </a:ext>
            </a:extLst>
          </p:cNvPr>
          <p:cNvPicPr>
            <a:picLocks noChangeAspect="1"/>
          </p:cNvPicPr>
          <p:nvPr/>
        </p:nvPicPr>
        <p:blipFill>
          <a:blip r:embed="rId2"/>
          <a:stretch>
            <a:fillRect/>
          </a:stretch>
        </p:blipFill>
        <p:spPr>
          <a:xfrm>
            <a:off x="747712" y="2447925"/>
            <a:ext cx="10439400" cy="2152650"/>
          </a:xfrm>
          <a:prstGeom prst="rect">
            <a:avLst/>
          </a:prstGeom>
        </p:spPr>
      </p:pic>
      <p:sp>
        <p:nvSpPr>
          <p:cNvPr id="6" name="TekstniOkvir 5">
            <a:extLst>
              <a:ext uri="{FF2B5EF4-FFF2-40B4-BE49-F238E27FC236}">
                <a16:creationId xmlns:a16="http://schemas.microsoft.com/office/drawing/2014/main" id="{6E2B9957-F617-4793-95B6-2F8BB3EBE9D2}"/>
              </a:ext>
            </a:extLst>
          </p:cNvPr>
          <p:cNvSpPr txBox="1"/>
          <p:nvPr/>
        </p:nvSpPr>
        <p:spPr>
          <a:xfrm>
            <a:off x="290512" y="1019831"/>
            <a:ext cx="11258550" cy="830997"/>
          </a:xfrm>
          <a:prstGeom prst="rect">
            <a:avLst/>
          </a:prstGeom>
          <a:noFill/>
        </p:spPr>
        <p:txBody>
          <a:bodyPr wrap="square" rtlCol="0">
            <a:spAutoFit/>
          </a:bodyPr>
          <a:lstStyle/>
          <a:p>
            <a:pPr algn="ctr"/>
            <a:r>
              <a:rPr lang="hr-HR" sz="2400" i="1"/>
              <a:t>Punim rečenicama odgovori na pitanja iz 4. zadatka u svoju bilježnicu. Osmisli 1 kviz pitanje na temu današnje lekcije za ostatak razreda.</a:t>
            </a:r>
          </a:p>
        </p:txBody>
      </p:sp>
      <p:sp>
        <p:nvSpPr>
          <p:cNvPr id="8" name="Pravokutnik 7">
            <a:extLst>
              <a:ext uri="{FF2B5EF4-FFF2-40B4-BE49-F238E27FC236}">
                <a16:creationId xmlns:a16="http://schemas.microsoft.com/office/drawing/2014/main" id="{910338E3-678D-4AC7-BC26-089E1131BE37}"/>
              </a:ext>
            </a:extLst>
          </p:cNvPr>
          <p:cNvSpPr/>
          <p:nvPr/>
        </p:nvSpPr>
        <p:spPr>
          <a:xfrm>
            <a:off x="342900" y="969081"/>
            <a:ext cx="11153775" cy="881747"/>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7" name="TekstniOkvir 6">
            <a:extLst>
              <a:ext uri="{FF2B5EF4-FFF2-40B4-BE49-F238E27FC236}">
                <a16:creationId xmlns:a16="http://schemas.microsoft.com/office/drawing/2014/main" id="{A3D93A11-4B68-499C-BB6B-C34DF91CFD3C}"/>
              </a:ext>
            </a:extLst>
          </p:cNvPr>
          <p:cNvSpPr txBox="1"/>
          <p:nvPr/>
        </p:nvSpPr>
        <p:spPr>
          <a:xfrm>
            <a:off x="2581275" y="5498247"/>
            <a:ext cx="6210300" cy="461665"/>
          </a:xfrm>
          <a:prstGeom prst="rect">
            <a:avLst/>
          </a:prstGeom>
          <a:noFill/>
        </p:spPr>
        <p:txBody>
          <a:bodyPr wrap="square">
            <a:spAutoFit/>
          </a:bodyPr>
          <a:lstStyle/>
          <a:p>
            <a:r>
              <a:rPr lang="hr-HR" sz="2400"/>
              <a:t> </a:t>
            </a:r>
            <a:r>
              <a:rPr lang="hr-HR" sz="2400">
                <a:hlinkClick r:id="rId3"/>
              </a:rPr>
              <a:t>https://wordwall.net/play/260/300/219</a:t>
            </a:r>
            <a:r>
              <a:rPr lang="hr-HR" sz="2400"/>
              <a:t> </a:t>
            </a:r>
          </a:p>
        </p:txBody>
      </p:sp>
      <p:sp>
        <p:nvSpPr>
          <p:cNvPr id="2" name="TekstniOkvir 1">
            <a:extLst>
              <a:ext uri="{FF2B5EF4-FFF2-40B4-BE49-F238E27FC236}">
                <a16:creationId xmlns:a16="http://schemas.microsoft.com/office/drawing/2014/main" id="{78DBA9D6-8E82-45EB-8964-CF8EE92C3669}"/>
              </a:ext>
            </a:extLst>
          </p:cNvPr>
          <p:cNvSpPr txBox="1"/>
          <p:nvPr/>
        </p:nvSpPr>
        <p:spPr>
          <a:xfrm>
            <a:off x="1914525" y="5036582"/>
            <a:ext cx="11153775" cy="461665"/>
          </a:xfrm>
          <a:prstGeom prst="rect">
            <a:avLst/>
          </a:prstGeom>
          <a:noFill/>
        </p:spPr>
        <p:txBody>
          <a:bodyPr wrap="square" rtlCol="0">
            <a:spAutoFit/>
          </a:bodyPr>
          <a:lstStyle/>
          <a:p>
            <a:r>
              <a:rPr lang="hr-HR" sz="2400" i="1"/>
              <a:t>Ponovi gradivo današnje lekcije uz digitalni zadatak.</a:t>
            </a:r>
          </a:p>
        </p:txBody>
      </p:sp>
    </p:spTree>
    <p:extLst>
      <p:ext uri="{BB962C8B-B14F-4D97-AF65-F5344CB8AC3E}">
        <p14:creationId xmlns:p14="http://schemas.microsoft.com/office/powerpoint/2010/main" val="1774156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7" grpId="0"/>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1360</TotalTime>
  <Words>360</Words>
  <Application>Microsoft Office PowerPoint</Application>
  <PresentationFormat>Široki zaslon</PresentationFormat>
  <Paragraphs>32</Paragraphs>
  <Slides>8</Slides>
  <Notes>0</Notes>
  <HiddenSlides>0</HiddenSlides>
  <MMClips>0</MMClips>
  <ScaleCrop>false</ScaleCrop>
  <HeadingPairs>
    <vt:vector size="6" baseType="variant">
      <vt:variant>
        <vt:lpstr>Korišteni fontovi</vt:lpstr>
      </vt:variant>
      <vt:variant>
        <vt:i4>3</vt:i4>
      </vt:variant>
      <vt:variant>
        <vt:lpstr>Tema</vt:lpstr>
      </vt:variant>
      <vt:variant>
        <vt:i4>1</vt:i4>
      </vt:variant>
      <vt:variant>
        <vt:lpstr>Naslovi slajdova</vt:lpstr>
      </vt:variant>
      <vt:variant>
        <vt:i4>8</vt:i4>
      </vt:variant>
    </vt:vector>
  </HeadingPairs>
  <TitlesOfParts>
    <vt:vector size="12" baseType="lpstr">
      <vt:lpstr>Arial</vt:lpstr>
      <vt:lpstr>Calibri</vt:lpstr>
      <vt:lpstr>Calibri Light</vt:lpstr>
      <vt:lpstr>Office Theme</vt:lpstr>
      <vt:lpstr>CULTURE SPOT 3</vt:lpstr>
      <vt:lpstr>PowerPoint prezentacija</vt:lpstr>
      <vt:lpstr>PowerPoint prezentacija</vt:lpstr>
      <vt:lpstr>PowerPoint prezentacija</vt:lpstr>
      <vt:lpstr>PowerPoint prezentacija</vt:lpstr>
      <vt:lpstr>PowerPoint prezentacija</vt:lpstr>
      <vt:lpstr>PowerPoint prezentacija</vt:lpstr>
      <vt:lpstr>PowerPoint prezentacija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 Who am I?</dc:title>
  <dc:creator>Marina Komadina</dc:creator>
  <cp:lastModifiedBy>Marina Komadina</cp:lastModifiedBy>
  <cp:revision>116</cp:revision>
  <dcterms:created xsi:type="dcterms:W3CDTF">2020-09-19T11:02:00Z</dcterms:created>
  <dcterms:modified xsi:type="dcterms:W3CDTF">2021-04-25T10:40:36Z</dcterms:modified>
</cp:coreProperties>
</file>